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0000500000000000000" pitchFamily="2" charset="0"/>
      <p:regular r:id="rId11"/>
    </p:embeddedFont>
    <p:embeddedFont>
      <p:font typeface="Poppins Light" panose="00000400000000000000" pitchFamily="2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641" autoAdjust="0"/>
  </p:normalViewPr>
  <p:slideViewPr>
    <p:cSldViewPr>
      <p:cViewPr varScale="1">
        <p:scale>
          <a:sx n="52" d="100"/>
          <a:sy n="52" d="100"/>
        </p:scale>
        <p:origin x="132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391635" y="5707987"/>
            <a:ext cx="1225612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6000">
                <a:solidFill>
                  <a:srgbClr val="6866E1"/>
                </a:solidFill>
                <a:latin typeface="Poppins"/>
              </a:rPr>
              <a:t>ECHIPA: FIVE GANG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64724" y="3839528"/>
            <a:ext cx="12398275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999">
                <a:solidFill>
                  <a:srgbClr val="6866E1"/>
                </a:solidFill>
                <a:latin typeface="Poppins"/>
              </a:rPr>
              <a:t>PROCESOR PE 16 BITI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95996" y="581860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33857" y="686656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5"/>
                </a:lnTo>
                <a:lnTo>
                  <a:pt x="0" y="807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04154" y="3894881"/>
            <a:ext cx="7943107" cy="353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6869" lvl="1" indent="-428435">
              <a:lnSpc>
                <a:spcPts val="5556"/>
              </a:lnSpc>
              <a:buFont typeface="Arial"/>
              <a:buChar char="•"/>
            </a:pPr>
            <a:r>
              <a:rPr lang="en-US" sz="3968">
                <a:solidFill>
                  <a:srgbClr val="FFFFFF"/>
                </a:solidFill>
                <a:latin typeface="Poppins Light"/>
              </a:rPr>
              <a:t>Magdău Antonia-Laura</a:t>
            </a:r>
          </a:p>
          <a:p>
            <a:pPr marL="856869" lvl="1" indent="-428435">
              <a:lnSpc>
                <a:spcPts val="5556"/>
              </a:lnSpc>
              <a:buFont typeface="Arial"/>
              <a:buChar char="•"/>
            </a:pPr>
            <a:r>
              <a:rPr lang="en-US" sz="3968">
                <a:solidFill>
                  <a:srgbClr val="FFFFFF"/>
                </a:solidFill>
                <a:latin typeface="Poppins Light"/>
              </a:rPr>
              <a:t>Martinovici Iasmina-Patricia</a:t>
            </a:r>
          </a:p>
          <a:p>
            <a:pPr marL="856869" lvl="1" indent="-428435">
              <a:lnSpc>
                <a:spcPts val="5556"/>
              </a:lnSpc>
              <a:buFont typeface="Arial"/>
              <a:buChar char="•"/>
            </a:pPr>
            <a:r>
              <a:rPr lang="en-US" sz="3968">
                <a:solidFill>
                  <a:srgbClr val="FFFFFF"/>
                </a:solidFill>
                <a:latin typeface="Poppins Light"/>
              </a:rPr>
              <a:t>Maricutu Miriana-Dana</a:t>
            </a:r>
          </a:p>
          <a:p>
            <a:pPr marL="856869" lvl="1" indent="-428435">
              <a:lnSpc>
                <a:spcPts val="5556"/>
              </a:lnSpc>
              <a:buFont typeface="Arial"/>
              <a:buChar char="•"/>
            </a:pPr>
            <a:r>
              <a:rPr lang="en-US" sz="3968">
                <a:solidFill>
                  <a:srgbClr val="FFFFFF"/>
                </a:solidFill>
                <a:latin typeface="Poppins Light"/>
              </a:rPr>
              <a:t>Miri Marius-Alin</a:t>
            </a:r>
          </a:p>
          <a:p>
            <a:pPr marL="856869" lvl="1" indent="-428435">
              <a:lnSpc>
                <a:spcPts val="5556"/>
              </a:lnSpc>
              <a:buFont typeface="Arial"/>
              <a:buChar char="•"/>
            </a:pPr>
            <a:r>
              <a:rPr lang="en-US" sz="3968">
                <a:solidFill>
                  <a:srgbClr val="FFFFFF"/>
                </a:solidFill>
                <a:latin typeface="Poppins Light"/>
              </a:rPr>
              <a:t>Marta Ioan-Adrian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776" y="2677538"/>
            <a:ext cx="9077486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dirty="0">
                <a:solidFill>
                  <a:schemeClr val="bg1"/>
                </a:solidFill>
                <a:latin typeface="Poppins"/>
              </a:rPr>
              <a:t>MEMBRII ECHIPEI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6188" y="124607"/>
            <a:ext cx="14269524" cy="10037785"/>
          </a:xfrm>
          <a:custGeom>
            <a:avLst/>
            <a:gdLst/>
            <a:ahLst/>
            <a:cxnLst/>
            <a:rect l="l" t="t" r="r" b="b"/>
            <a:pathLst>
              <a:path w="14269524" h="10037785">
                <a:moveTo>
                  <a:pt x="0" y="0"/>
                </a:moveTo>
                <a:lnTo>
                  <a:pt x="14269524" y="0"/>
                </a:lnTo>
                <a:lnTo>
                  <a:pt x="14269524" y="10037786"/>
                </a:lnTo>
                <a:lnTo>
                  <a:pt x="0" y="1003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381" y="4717175"/>
            <a:ext cx="3439194" cy="73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3"/>
              </a:lnSpc>
              <a:spcBef>
                <a:spcPct val="0"/>
              </a:spcBef>
            </a:pPr>
            <a:r>
              <a:rPr lang="en-US" sz="4109">
                <a:solidFill>
                  <a:srgbClr val="FEFEFD"/>
                </a:solidFill>
                <a:latin typeface="Poppins Light"/>
              </a:rPr>
              <a:t>ARHIITECTURA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94175" y="657244"/>
            <a:ext cx="7512750" cy="2731909"/>
          </a:xfrm>
          <a:custGeom>
            <a:avLst/>
            <a:gdLst/>
            <a:ahLst/>
            <a:cxnLst/>
            <a:rect l="l" t="t" r="r" b="b"/>
            <a:pathLst>
              <a:path w="7512750" h="2731909">
                <a:moveTo>
                  <a:pt x="0" y="0"/>
                </a:moveTo>
                <a:lnTo>
                  <a:pt x="7512750" y="0"/>
                </a:lnTo>
                <a:lnTo>
                  <a:pt x="7512750" y="2731909"/>
                </a:lnTo>
                <a:lnTo>
                  <a:pt x="0" y="2731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0839" y="7050481"/>
            <a:ext cx="8410490" cy="2044904"/>
          </a:xfrm>
          <a:custGeom>
            <a:avLst/>
            <a:gdLst/>
            <a:ahLst/>
            <a:cxnLst/>
            <a:rect l="l" t="t" r="r" b="b"/>
            <a:pathLst>
              <a:path w="8410490" h="2044904">
                <a:moveTo>
                  <a:pt x="0" y="0"/>
                </a:moveTo>
                <a:lnTo>
                  <a:pt x="8410491" y="0"/>
                </a:lnTo>
                <a:lnTo>
                  <a:pt x="8410491" y="2044904"/>
                </a:lnTo>
                <a:lnTo>
                  <a:pt x="0" y="2044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98519" y="7050481"/>
            <a:ext cx="7344372" cy="2044904"/>
          </a:xfrm>
          <a:custGeom>
            <a:avLst/>
            <a:gdLst/>
            <a:ahLst/>
            <a:cxnLst/>
            <a:rect l="l" t="t" r="r" b="b"/>
            <a:pathLst>
              <a:path w="7344372" h="2044904">
                <a:moveTo>
                  <a:pt x="0" y="0"/>
                </a:moveTo>
                <a:lnTo>
                  <a:pt x="7344372" y="0"/>
                </a:lnTo>
                <a:lnTo>
                  <a:pt x="7344372" y="2044904"/>
                </a:lnTo>
                <a:lnTo>
                  <a:pt x="0" y="2044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76153" y="5439474"/>
            <a:ext cx="1018579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</a:rPr>
              <a:t>REPREZINTA UN MODUL PT  A EXTINDE: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853" y="3572069"/>
            <a:ext cx="17406397" cy="131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612" lvl="1" indent="-396806" algn="just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FFFFFF"/>
                </a:solidFill>
                <a:latin typeface="Poppins"/>
              </a:rPr>
              <a:t>REPREZINTA UNUL DINTRE REGISTRE: X (LA FEL SUNT REALIZATE SI REGISTRUL Y SI ACUMULATORUL).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839" y="6362700"/>
            <a:ext cx="6043305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Poppins"/>
              </a:rPr>
              <a:t>ADRESA DE BRANCH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98520" y="6271329"/>
            <a:ext cx="5647912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Poppins"/>
              </a:rPr>
              <a:t>VALOAREA IMEDIATA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4498" y="6883400"/>
            <a:ext cx="7102741" cy="2440051"/>
          </a:xfrm>
          <a:custGeom>
            <a:avLst/>
            <a:gdLst/>
            <a:ahLst/>
            <a:cxnLst/>
            <a:rect l="l" t="t" r="r" b="b"/>
            <a:pathLst>
              <a:path w="7102741" h="2440051">
                <a:moveTo>
                  <a:pt x="0" y="0"/>
                </a:moveTo>
                <a:lnTo>
                  <a:pt x="7102740" y="0"/>
                </a:lnTo>
                <a:lnTo>
                  <a:pt x="7102740" y="2440051"/>
                </a:lnTo>
                <a:lnTo>
                  <a:pt x="0" y="244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7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48644" y="2066440"/>
            <a:ext cx="6382999" cy="2486010"/>
          </a:xfrm>
          <a:custGeom>
            <a:avLst/>
            <a:gdLst/>
            <a:ahLst/>
            <a:cxnLst/>
            <a:rect l="l" t="t" r="r" b="b"/>
            <a:pathLst>
              <a:path w="6382999" h="2486010">
                <a:moveTo>
                  <a:pt x="0" y="0"/>
                </a:moveTo>
                <a:lnTo>
                  <a:pt x="6382998" y="0"/>
                </a:lnTo>
                <a:lnTo>
                  <a:pt x="6382998" y="2486010"/>
                </a:lnTo>
                <a:lnTo>
                  <a:pt x="0" y="2486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048250"/>
            <a:ext cx="11391900" cy="122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</a:rPr>
              <a:t>REPREZINTĂ MODULUL PT  IMPLEMENTAREA </a:t>
            </a:r>
          </a:p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Poppins"/>
              </a:rPr>
              <a:t>PROGRAM COUNTER-ULUI IN CADRUL PROCESORULUI.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4759" y="333873"/>
            <a:ext cx="10069766" cy="112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287" lvl="1" indent="-350144" algn="just">
              <a:lnSpc>
                <a:spcPts val="4541"/>
              </a:lnSpc>
              <a:buFont typeface="Arial"/>
              <a:buChar char="•"/>
            </a:pPr>
            <a:r>
              <a:rPr lang="en-US" sz="3243" dirty="0">
                <a:solidFill>
                  <a:srgbClr val="FFFFFF"/>
                </a:solidFill>
                <a:latin typeface="Poppins"/>
              </a:rPr>
              <a:t>REPREZINTĂ MODULUL CARE DECIDE CE ADRESA SE PUNE IN PC</a:t>
            </a:r>
          </a:p>
        </p:txBody>
      </p:sp>
      <p:sp>
        <p:nvSpPr>
          <p:cNvPr id="6" name="Freeform 6"/>
          <p:cNvSpPr/>
          <p:nvPr/>
        </p:nvSpPr>
        <p:spPr>
          <a:xfrm rot="4169083">
            <a:off x="14557308" y="-353477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3" y="0"/>
                </a:lnTo>
                <a:lnTo>
                  <a:pt x="6173053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34604" y="7084545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454639" y="1028700"/>
            <a:ext cx="4849722" cy="3709906"/>
          </a:xfrm>
          <a:custGeom>
            <a:avLst/>
            <a:gdLst/>
            <a:ahLst/>
            <a:cxnLst/>
            <a:rect l="l" t="t" r="r" b="b"/>
            <a:pathLst>
              <a:path w="4849722" h="3709906">
                <a:moveTo>
                  <a:pt x="0" y="0"/>
                </a:moveTo>
                <a:lnTo>
                  <a:pt x="4849723" y="0"/>
                </a:lnTo>
                <a:lnTo>
                  <a:pt x="4849723" y="3709906"/>
                </a:lnTo>
                <a:lnTo>
                  <a:pt x="0" y="370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0663">
            <a:off x="14168012" y="7671912"/>
            <a:ext cx="6182577" cy="3172776"/>
          </a:xfrm>
          <a:custGeom>
            <a:avLst/>
            <a:gdLst/>
            <a:ahLst/>
            <a:cxnLst/>
            <a:rect l="l" t="t" r="r" b="b"/>
            <a:pathLst>
              <a:path w="6182577" h="3172776">
                <a:moveTo>
                  <a:pt x="0" y="0"/>
                </a:moveTo>
                <a:lnTo>
                  <a:pt x="6182576" y="0"/>
                </a:lnTo>
                <a:lnTo>
                  <a:pt x="6182576" y="3172776"/>
                </a:lnTo>
                <a:lnTo>
                  <a:pt x="0" y="3172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34" t="-7898" r="-44447" b="-28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74560" y="1376020"/>
            <a:ext cx="9905927" cy="2633811"/>
          </a:xfrm>
          <a:custGeom>
            <a:avLst/>
            <a:gdLst/>
            <a:ahLst/>
            <a:cxnLst/>
            <a:rect l="l" t="t" r="r" b="b"/>
            <a:pathLst>
              <a:path w="9905927" h="2633811">
                <a:moveTo>
                  <a:pt x="0" y="0"/>
                </a:moveTo>
                <a:lnTo>
                  <a:pt x="9905927" y="0"/>
                </a:lnTo>
                <a:lnTo>
                  <a:pt x="9905927" y="2633811"/>
                </a:lnTo>
                <a:lnTo>
                  <a:pt x="0" y="263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24200" y="6503723"/>
            <a:ext cx="9456495" cy="3238922"/>
          </a:xfrm>
          <a:custGeom>
            <a:avLst/>
            <a:gdLst/>
            <a:ahLst/>
            <a:cxnLst/>
            <a:rect l="l" t="t" r="r" b="b"/>
            <a:pathLst>
              <a:path w="9456495" h="3238922">
                <a:moveTo>
                  <a:pt x="0" y="0"/>
                </a:moveTo>
                <a:lnTo>
                  <a:pt x="9456495" y="0"/>
                </a:lnTo>
                <a:lnTo>
                  <a:pt x="9456495" y="3238922"/>
                </a:lnTo>
                <a:lnTo>
                  <a:pt x="0" y="323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38008" y="458630"/>
            <a:ext cx="10172541" cy="5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>
                <a:solidFill>
                  <a:srgbClr val="FFFFFF"/>
                </a:solidFill>
                <a:latin typeface="Poppins"/>
              </a:rPr>
              <a:t>REPREZINTĂ MODULUL PT SETAREA FLAG-URILOR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9864" y="4783137"/>
            <a:ext cx="16540936" cy="122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Poppins"/>
              </a:rPr>
              <a:t>•REPREZINTA UN MODUL CARE ÎNDEPLINEȘTE ROLUL UNEI MEMORII DE DATE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/>
              </a:rPr>
              <a:t>UTILIZATĂ PENTRU STOCAREA ȘI ACCESUL LA DATE</a:t>
            </a:r>
          </a:p>
        </p:txBody>
      </p:sp>
      <p:sp>
        <p:nvSpPr>
          <p:cNvPr id="7" name="Freeform 7"/>
          <p:cNvSpPr/>
          <p:nvPr/>
        </p:nvSpPr>
        <p:spPr>
          <a:xfrm>
            <a:off x="-1083291" y="544355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9" y="0"/>
                </a:lnTo>
                <a:lnTo>
                  <a:pt x="5726139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26" y="1028700"/>
            <a:ext cx="8115300" cy="2379674"/>
          </a:xfrm>
          <a:custGeom>
            <a:avLst/>
            <a:gdLst/>
            <a:ahLst/>
            <a:cxnLst/>
            <a:rect l="l" t="t" r="r" b="b"/>
            <a:pathLst>
              <a:path w="8115300" h="2379674">
                <a:moveTo>
                  <a:pt x="0" y="0"/>
                </a:moveTo>
                <a:lnTo>
                  <a:pt x="8115300" y="0"/>
                </a:lnTo>
                <a:lnTo>
                  <a:pt x="8115300" y="2379674"/>
                </a:lnTo>
                <a:lnTo>
                  <a:pt x="0" y="237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6792" y="7590892"/>
            <a:ext cx="7715735" cy="2176731"/>
          </a:xfrm>
          <a:custGeom>
            <a:avLst/>
            <a:gdLst/>
            <a:ahLst/>
            <a:cxnLst/>
            <a:rect l="l" t="t" r="r" b="b"/>
            <a:pathLst>
              <a:path w="7715735" h="2176731">
                <a:moveTo>
                  <a:pt x="0" y="0"/>
                </a:moveTo>
                <a:lnTo>
                  <a:pt x="7715734" y="0"/>
                </a:lnTo>
                <a:lnTo>
                  <a:pt x="7715734" y="2176731"/>
                </a:lnTo>
                <a:lnTo>
                  <a:pt x="0" y="217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39703" y="3751861"/>
            <a:ext cx="6819597" cy="3377117"/>
          </a:xfrm>
          <a:custGeom>
            <a:avLst/>
            <a:gdLst/>
            <a:ahLst/>
            <a:cxnLst/>
            <a:rect l="l" t="t" r="r" b="b"/>
            <a:pathLst>
              <a:path w="6819597" h="3377117">
                <a:moveTo>
                  <a:pt x="0" y="0"/>
                </a:moveTo>
                <a:lnTo>
                  <a:pt x="6819597" y="0"/>
                </a:lnTo>
                <a:lnTo>
                  <a:pt x="6819597" y="3377117"/>
                </a:lnTo>
                <a:lnTo>
                  <a:pt x="0" y="3377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271573" y="1602680"/>
            <a:ext cx="9725925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UN MULTIPLEXOR PT A DETERMINA DIN  CE REGISTRU VOM SALVA DATELE</a:t>
            </a:r>
          </a:p>
        </p:txBody>
      </p:sp>
      <p:sp>
        <p:nvSpPr>
          <p:cNvPr id="6" name="Freeform 6"/>
          <p:cNvSpPr/>
          <p:nvPr/>
        </p:nvSpPr>
        <p:spPr>
          <a:xfrm rot="-538311">
            <a:off x="15774810" y="8322614"/>
            <a:ext cx="5026380" cy="2579438"/>
          </a:xfrm>
          <a:custGeom>
            <a:avLst/>
            <a:gdLst/>
            <a:ahLst/>
            <a:cxnLst/>
            <a:rect l="l" t="t" r="r" b="b"/>
            <a:pathLst>
              <a:path w="5026380" h="2579438">
                <a:moveTo>
                  <a:pt x="0" y="0"/>
                </a:moveTo>
                <a:lnTo>
                  <a:pt x="5026380" y="0"/>
                </a:lnTo>
                <a:lnTo>
                  <a:pt x="5026380" y="2579438"/>
                </a:lnTo>
                <a:lnTo>
                  <a:pt x="0" y="2579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34" t="-7898" r="-44447" b="-28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7226" y="4883776"/>
            <a:ext cx="9725925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UN MULTIPLEXOR PT A DETERMINA DE UNDE SE SALVEAZA DATELE IN REGISTRII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71573" y="7860738"/>
            <a:ext cx="9725925" cy="173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UN MULTIPLEXOR PT A DETERMINA ADRESA LA CARE SA SCRIE SAU SA SE CITEASCA DIN MEMORIE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9798" y="590870"/>
            <a:ext cx="6834854" cy="2526503"/>
          </a:xfrm>
          <a:custGeom>
            <a:avLst/>
            <a:gdLst/>
            <a:ahLst/>
            <a:cxnLst/>
            <a:rect l="l" t="t" r="r" b="b"/>
            <a:pathLst>
              <a:path w="6834854" h="2526503">
                <a:moveTo>
                  <a:pt x="0" y="0"/>
                </a:moveTo>
                <a:lnTo>
                  <a:pt x="6834854" y="0"/>
                </a:lnTo>
                <a:lnTo>
                  <a:pt x="6834854" y="2526502"/>
                </a:lnTo>
                <a:lnTo>
                  <a:pt x="0" y="252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4198" y="3280658"/>
            <a:ext cx="6634621" cy="4482852"/>
          </a:xfrm>
          <a:custGeom>
            <a:avLst/>
            <a:gdLst/>
            <a:ahLst/>
            <a:cxnLst/>
            <a:rect l="l" t="t" r="r" b="b"/>
            <a:pathLst>
              <a:path w="6634621" h="4482852">
                <a:moveTo>
                  <a:pt x="0" y="0"/>
                </a:moveTo>
                <a:lnTo>
                  <a:pt x="6634621" y="0"/>
                </a:lnTo>
                <a:lnTo>
                  <a:pt x="6634621" y="4482852"/>
                </a:lnTo>
                <a:lnTo>
                  <a:pt x="0" y="448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11085" y="8136734"/>
            <a:ext cx="5848215" cy="1615655"/>
          </a:xfrm>
          <a:custGeom>
            <a:avLst/>
            <a:gdLst/>
            <a:ahLst/>
            <a:cxnLst/>
            <a:rect l="l" t="t" r="r" b="b"/>
            <a:pathLst>
              <a:path w="5848215" h="1615655">
                <a:moveTo>
                  <a:pt x="0" y="0"/>
                </a:moveTo>
                <a:lnTo>
                  <a:pt x="5848215" y="0"/>
                </a:lnTo>
                <a:lnTo>
                  <a:pt x="5848215" y="1615655"/>
                </a:lnTo>
                <a:lnTo>
                  <a:pt x="0" y="1615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6592" y="942975"/>
            <a:ext cx="9725925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MEMORIA UNDE SUNT SALVATE INSTRUCTIUNIILE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75022" y="4705109"/>
            <a:ext cx="9725925" cy="232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MODULUL CARE IMPARTE INSTRUCTIUNEA IN PARTI (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OPCODE,Register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Adress,Branch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Adress,VALOAREA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IMEDIATA,Register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Adress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257" dirty="0" err="1">
                <a:solidFill>
                  <a:srgbClr val="FFFFFF"/>
                </a:solidFill>
                <a:latin typeface="Poppins"/>
              </a:rPr>
              <a:t>Stiva</a:t>
            </a:r>
            <a:r>
              <a:rPr lang="en-US" sz="3257" dirty="0">
                <a:solidFill>
                  <a:srgbClr val="FFFFFF"/>
                </a:solidFill>
                <a:latin typeface="Poppins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873" y="8328705"/>
            <a:ext cx="9725925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MODULUL CARE CONTORIZEAZA ADRESA CURENTA IN STIVA</a:t>
            </a:r>
          </a:p>
        </p:txBody>
      </p:sp>
      <p:sp>
        <p:nvSpPr>
          <p:cNvPr id="8" name="Freeform 8"/>
          <p:cNvSpPr/>
          <p:nvPr/>
        </p:nvSpPr>
        <p:spPr>
          <a:xfrm rot="-538311">
            <a:off x="16754524" y="8512885"/>
            <a:ext cx="5026380" cy="2579438"/>
          </a:xfrm>
          <a:custGeom>
            <a:avLst/>
            <a:gdLst/>
            <a:ahLst/>
            <a:cxnLst/>
            <a:rect l="l" t="t" r="r" b="b"/>
            <a:pathLst>
              <a:path w="5026380" h="2579438">
                <a:moveTo>
                  <a:pt x="0" y="0"/>
                </a:moveTo>
                <a:lnTo>
                  <a:pt x="5026380" y="0"/>
                </a:lnTo>
                <a:lnTo>
                  <a:pt x="5026380" y="2579438"/>
                </a:lnTo>
                <a:lnTo>
                  <a:pt x="0" y="2579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34" t="-7898" r="-44447" b="-28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005034">
            <a:off x="-2886414" y="-1032143"/>
            <a:ext cx="5026380" cy="2579438"/>
          </a:xfrm>
          <a:custGeom>
            <a:avLst/>
            <a:gdLst/>
            <a:ahLst/>
            <a:cxnLst/>
            <a:rect l="l" t="t" r="r" b="b"/>
            <a:pathLst>
              <a:path w="5026380" h="2579438">
                <a:moveTo>
                  <a:pt x="0" y="0"/>
                </a:moveTo>
                <a:lnTo>
                  <a:pt x="5026379" y="0"/>
                </a:lnTo>
                <a:lnTo>
                  <a:pt x="5026379" y="2579438"/>
                </a:lnTo>
                <a:lnTo>
                  <a:pt x="0" y="2579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34" t="-7898" r="-44447" b="-285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8865" y="496957"/>
            <a:ext cx="11012081" cy="3789506"/>
          </a:xfrm>
          <a:custGeom>
            <a:avLst/>
            <a:gdLst/>
            <a:ahLst/>
            <a:cxnLst/>
            <a:rect l="l" t="t" r="r" b="b"/>
            <a:pathLst>
              <a:path w="11012081" h="3789506">
                <a:moveTo>
                  <a:pt x="0" y="0"/>
                </a:moveTo>
                <a:lnTo>
                  <a:pt x="11012080" y="0"/>
                </a:lnTo>
                <a:lnTo>
                  <a:pt x="11012080" y="3789506"/>
                </a:lnTo>
                <a:lnTo>
                  <a:pt x="0" y="378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703016"/>
            <a:ext cx="7662368" cy="2572903"/>
          </a:xfrm>
          <a:custGeom>
            <a:avLst/>
            <a:gdLst/>
            <a:ahLst/>
            <a:cxnLst/>
            <a:rect l="l" t="t" r="r" b="b"/>
            <a:pathLst>
              <a:path w="7662368" h="2572903">
                <a:moveTo>
                  <a:pt x="0" y="0"/>
                </a:moveTo>
                <a:lnTo>
                  <a:pt x="7662368" y="0"/>
                </a:lnTo>
                <a:lnTo>
                  <a:pt x="7662368" y="2572903"/>
                </a:lnTo>
                <a:lnTo>
                  <a:pt x="0" y="2572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526776">
            <a:off x="-2860755" y="-261019"/>
            <a:ext cx="5026380" cy="2579438"/>
          </a:xfrm>
          <a:custGeom>
            <a:avLst/>
            <a:gdLst/>
            <a:ahLst/>
            <a:cxnLst/>
            <a:rect l="l" t="t" r="r" b="b"/>
            <a:pathLst>
              <a:path w="5026380" h="2579438">
                <a:moveTo>
                  <a:pt x="0" y="0"/>
                </a:moveTo>
                <a:lnTo>
                  <a:pt x="5026380" y="0"/>
                </a:lnTo>
                <a:lnTo>
                  <a:pt x="5026380" y="2579438"/>
                </a:lnTo>
                <a:lnTo>
                  <a:pt x="0" y="257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34" t="-7898" r="-44447" b="-28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3691">
            <a:off x="14431916" y="7068654"/>
            <a:ext cx="5654767" cy="4838981"/>
          </a:xfrm>
          <a:custGeom>
            <a:avLst/>
            <a:gdLst/>
            <a:ahLst/>
            <a:cxnLst/>
            <a:rect l="l" t="t" r="r" b="b"/>
            <a:pathLst>
              <a:path w="5654767" h="4838981">
                <a:moveTo>
                  <a:pt x="0" y="0"/>
                </a:moveTo>
                <a:lnTo>
                  <a:pt x="5654768" y="0"/>
                </a:lnTo>
                <a:lnTo>
                  <a:pt x="5654768" y="4838981"/>
                </a:lnTo>
                <a:lnTo>
                  <a:pt x="0" y="4838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91068" y="8010399"/>
            <a:ext cx="5024118" cy="1370214"/>
          </a:xfrm>
          <a:custGeom>
            <a:avLst/>
            <a:gdLst/>
            <a:ahLst/>
            <a:cxnLst/>
            <a:rect l="l" t="t" r="r" b="b"/>
            <a:pathLst>
              <a:path w="5024118" h="1370214">
                <a:moveTo>
                  <a:pt x="0" y="0"/>
                </a:moveTo>
                <a:lnTo>
                  <a:pt x="5024118" y="0"/>
                </a:lnTo>
                <a:lnTo>
                  <a:pt x="5024118" y="1370214"/>
                </a:lnTo>
                <a:lnTo>
                  <a:pt x="0" y="137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61051"/>
            <a:ext cx="6623497" cy="232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REPREZINTĂ MODULUL CARE DECIDE ,IN FUNCTIE DE OPCODE, CE SEMNALE SA ACTIVEZE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5185" y="5119870"/>
            <a:ext cx="9333638" cy="1739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3253" lvl="1" indent="-351627" algn="ctr">
              <a:lnSpc>
                <a:spcPts val="4560"/>
              </a:lnSpc>
              <a:buFont typeface="Arial"/>
              <a:buChar char="•"/>
            </a:pPr>
            <a:r>
              <a:rPr lang="en-US" sz="3257" dirty="0">
                <a:solidFill>
                  <a:srgbClr val="FFFFFF"/>
                </a:solidFill>
                <a:latin typeface="Poppins"/>
              </a:rPr>
              <a:t> ARITHMETHIC LOGICAL UNIT, CARE EXECUTA OPERATIILE MATEMATICE SI LOGICE(ADUNARE, SCADERE, SHIFTARI ETC)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491" y="7924674"/>
            <a:ext cx="7796040" cy="156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875" lvl="1" indent="-318437" algn="ctr">
              <a:lnSpc>
                <a:spcPts val="4129"/>
              </a:lnSpc>
              <a:buFont typeface="Arial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REPREZINTĂ UN MODUL IN CARE SE VA REALIZA LEGATURA DINTRE TOATE CELELALTE MODULE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218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Arial</vt:lpstr>
      <vt:lpstr>Calibri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Ioan-Adrian Marta</cp:lastModifiedBy>
  <cp:revision>5</cp:revision>
  <dcterms:created xsi:type="dcterms:W3CDTF">2006-08-16T00:00:00Z</dcterms:created>
  <dcterms:modified xsi:type="dcterms:W3CDTF">2024-01-11T09:28:52Z</dcterms:modified>
  <dc:identifier>DAF0t0rfVAw</dc:identifier>
</cp:coreProperties>
</file>